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89" r:id="rId8"/>
    <p:sldId id="262" r:id="rId9"/>
    <p:sldId id="263" r:id="rId10"/>
    <p:sldId id="264" r:id="rId11"/>
    <p:sldId id="265" r:id="rId12"/>
    <p:sldId id="266" r:id="rId13"/>
    <p:sldId id="267" r:id="rId14"/>
    <p:sldId id="269" r:id="rId15"/>
    <p:sldId id="286" r:id="rId16"/>
    <p:sldId id="270" r:id="rId17"/>
    <p:sldId id="271" r:id="rId18"/>
    <p:sldId id="272" r:id="rId19"/>
    <p:sldId id="273" r:id="rId20"/>
    <p:sldId id="274" r:id="rId21"/>
    <p:sldId id="275" r:id="rId22"/>
    <p:sldId id="276" r:id="rId23"/>
    <p:sldId id="277" r:id="rId24"/>
    <p:sldId id="290" r:id="rId25"/>
    <p:sldId id="291" r:id="rId26"/>
    <p:sldId id="280" r:id="rId27"/>
    <p:sldId id="281" r:id="rId28"/>
    <p:sldId id="282" r:id="rId29"/>
    <p:sldId id="283" r:id="rId30"/>
    <p:sldId id="284" r:id="rId31"/>
    <p:sldId id="287" r:id="rId32"/>
    <p:sldId id="288" r:id="rId33"/>
    <p:sldId id="28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AF5BCF6B-10E5-49C7-BF0C-37032CD3C873}" type="datetimeFigureOut">
              <a:rPr lang="en-US" smtClean="0"/>
              <a:t>9/16/2015</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F8305F67-BE93-4FCE-9501-192A3234061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5BCF6B-10E5-49C7-BF0C-37032CD3C873}"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05F67-BE93-4FCE-9501-192A3234061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5BCF6B-10E5-49C7-BF0C-37032CD3C873}"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05F67-BE93-4FCE-9501-192A3234061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5BCF6B-10E5-49C7-BF0C-37032CD3C873}"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05F67-BE93-4FCE-9501-192A32340615}"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F5BCF6B-10E5-49C7-BF0C-37032CD3C873}"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05F67-BE93-4FCE-9501-192A32340615}"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F5BCF6B-10E5-49C7-BF0C-37032CD3C873}" type="datetimeFigureOut">
              <a:rPr lang="en-US" smtClean="0"/>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305F67-BE93-4FCE-9501-192A32340615}"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F5BCF6B-10E5-49C7-BF0C-37032CD3C873}" type="datetimeFigureOut">
              <a:rPr lang="en-US" smtClean="0"/>
              <a:t>9/16/2015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305F67-BE93-4FCE-9501-192A3234061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5BCF6B-10E5-49C7-BF0C-37032CD3C873}" type="datetimeFigureOut">
              <a:rPr lang="en-US" smtClean="0"/>
              <a:t>9/16/2015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305F67-BE93-4FCE-9501-192A32340615}"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F5BCF6B-10E5-49C7-BF0C-37032CD3C873}" type="datetimeFigureOut">
              <a:rPr lang="en-US" smtClean="0"/>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305F67-BE93-4FCE-9501-192A3234061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5BCF6B-10E5-49C7-BF0C-37032CD3C873}" type="datetimeFigureOut">
              <a:rPr lang="en-US" smtClean="0"/>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305F67-BE93-4FCE-9501-192A32340615}"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5BCF6B-10E5-49C7-BF0C-37032CD3C873}" type="datetimeFigureOut">
              <a:rPr lang="en-US" smtClean="0"/>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305F67-BE93-4FCE-9501-192A3234061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AF5BCF6B-10E5-49C7-BF0C-37032CD3C873}" type="datetimeFigureOut">
              <a:rPr lang="en-US" smtClean="0"/>
              <a:t>9/16/2015</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F8305F67-BE93-4FCE-9501-192A3234061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 Back Eagles  </a:t>
            </a:r>
            <a:br>
              <a:rPr lang="en-US" dirty="0" smtClean="0"/>
            </a:br>
            <a:r>
              <a:rPr lang="en-US" dirty="0" smtClean="0"/>
              <a:t>2015-16</a:t>
            </a:r>
            <a:endParaRPr lang="en-US" dirty="0"/>
          </a:p>
        </p:txBody>
      </p:sp>
      <p:sp>
        <p:nvSpPr>
          <p:cNvPr id="3" name="Subtitle 2"/>
          <p:cNvSpPr>
            <a:spLocks noGrp="1"/>
          </p:cNvSpPr>
          <p:nvPr>
            <p:ph type="subTitle" idx="1"/>
          </p:nvPr>
        </p:nvSpPr>
        <p:spPr/>
        <p:txBody>
          <a:bodyPr/>
          <a:lstStyle/>
          <a:p>
            <a:r>
              <a:rPr lang="en-US" dirty="0" smtClean="0"/>
              <a:t>WE EXPECT SUCCESS</a:t>
            </a:r>
            <a:endParaRPr lang="en-US" dirty="0"/>
          </a:p>
        </p:txBody>
      </p:sp>
    </p:spTree>
    <p:extLst>
      <p:ext uri="{BB962C8B-B14F-4D97-AF65-F5344CB8AC3E}">
        <p14:creationId xmlns:p14="http://schemas.microsoft.com/office/powerpoint/2010/main" val="3863251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Attendance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When a student is absent from school, upon their return to school, he/she must submit the excuse (in writing) to the front office clerk.</a:t>
            </a:r>
          </a:p>
          <a:p>
            <a:r>
              <a:rPr lang="en-US" dirty="0" smtClean="0"/>
              <a:t>Mr. </a:t>
            </a:r>
            <a:r>
              <a:rPr lang="en-US" dirty="0" err="1" smtClean="0"/>
              <a:t>Childres</a:t>
            </a:r>
            <a:r>
              <a:rPr lang="en-US" dirty="0" smtClean="0"/>
              <a:t> will determine if the absence is considered excused or unexcused.</a:t>
            </a:r>
          </a:p>
          <a:p>
            <a:r>
              <a:rPr lang="en-US" dirty="0" smtClean="0"/>
              <a:t>Mr. </a:t>
            </a:r>
            <a:r>
              <a:rPr lang="en-US" dirty="0" err="1" smtClean="0"/>
              <a:t>Childres</a:t>
            </a:r>
            <a:r>
              <a:rPr lang="en-US" dirty="0" smtClean="0"/>
              <a:t> will mark the appropriate absences excused in </a:t>
            </a:r>
            <a:r>
              <a:rPr lang="en-US" dirty="0" err="1" smtClean="0"/>
              <a:t>Powerschool</a:t>
            </a:r>
            <a:r>
              <a:rPr lang="en-US" dirty="0" smtClean="0"/>
              <a:t>.</a:t>
            </a:r>
          </a:p>
          <a:p>
            <a:r>
              <a:rPr lang="en-US" dirty="0" smtClean="0"/>
              <a:t>If the student does not present the excuse within 3 days of the absence, the absence is considered unexcused.</a:t>
            </a:r>
          </a:p>
          <a:p>
            <a:r>
              <a:rPr lang="en-US" dirty="0" smtClean="0"/>
              <a:t>If a student has 10 or more unexcused absences during the school year, DDS will not issue drivers’ license.</a:t>
            </a:r>
            <a:endParaRPr lang="en-US" dirty="0"/>
          </a:p>
        </p:txBody>
      </p:sp>
    </p:spTree>
    <p:extLst>
      <p:ext uri="{BB962C8B-B14F-4D97-AF65-F5344CB8AC3E}">
        <p14:creationId xmlns:p14="http://schemas.microsoft.com/office/powerpoint/2010/main" val="5855003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Teachers as advisors</a:t>
            </a:r>
            <a:endParaRPr lang="en-US" dirty="0"/>
          </a:p>
        </p:txBody>
      </p:sp>
      <p:sp>
        <p:nvSpPr>
          <p:cNvPr id="3" name="Content Placeholder 2"/>
          <p:cNvSpPr>
            <a:spLocks noGrp="1"/>
          </p:cNvSpPr>
          <p:nvPr>
            <p:ph idx="1"/>
          </p:nvPr>
        </p:nvSpPr>
        <p:spPr/>
        <p:txBody>
          <a:bodyPr/>
          <a:lstStyle/>
          <a:p>
            <a:r>
              <a:rPr lang="en-US" dirty="0" smtClean="0"/>
              <a:t>We will report to advisement every Wednesday for 45 minutes after 2</a:t>
            </a:r>
            <a:r>
              <a:rPr lang="en-US" baseline="30000" dirty="0" smtClean="0"/>
              <a:t>nd</a:t>
            </a:r>
            <a:r>
              <a:rPr lang="en-US" dirty="0" smtClean="0"/>
              <a:t> period (Club/Advisement schedule).</a:t>
            </a:r>
          </a:p>
          <a:p>
            <a:r>
              <a:rPr lang="en-US" dirty="0" smtClean="0"/>
              <a:t>Advisors will present information on careers and post-secondary options.</a:t>
            </a:r>
          </a:p>
          <a:p>
            <a:r>
              <a:rPr lang="en-US" dirty="0" smtClean="0"/>
              <a:t>Advisors will help students and parents with student schedules.</a:t>
            </a:r>
          </a:p>
          <a:p>
            <a:r>
              <a:rPr lang="en-US" dirty="0" smtClean="0"/>
              <a:t>Students will stay with the same advisor throughout  high school.</a:t>
            </a:r>
            <a:endParaRPr lang="en-US" dirty="0"/>
          </a:p>
        </p:txBody>
      </p:sp>
    </p:spTree>
    <p:extLst>
      <p:ext uri="{BB962C8B-B14F-4D97-AF65-F5344CB8AC3E}">
        <p14:creationId xmlns:p14="http://schemas.microsoft.com/office/powerpoint/2010/main" val="1265060343"/>
      </p:ext>
    </p:extLst>
  </p:cSld>
  <p:clrMapOvr>
    <a:masterClrMapping/>
  </p:clrMapOvr>
  <p:transition spd="slow">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Assorted items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Valedictorian and Salutatorian must have taken at least 2 Advanced Placement courses and the AP tests.</a:t>
            </a:r>
          </a:p>
          <a:p>
            <a:r>
              <a:rPr lang="en-US" dirty="0" smtClean="0"/>
              <a:t>Class rings – Only juniors or seniors will be eligible to order class rings. Each student must pay a non-refundable deposit. </a:t>
            </a:r>
          </a:p>
          <a:p>
            <a:r>
              <a:rPr lang="en-US" dirty="0" smtClean="0"/>
              <a:t>Textbooks/School property – If a student damages or loses any item belonging to the school, the students is responsible for paying for the repair or replacement of the item.</a:t>
            </a:r>
          </a:p>
          <a:p>
            <a:r>
              <a:rPr lang="en-US" dirty="0" smtClean="0"/>
              <a:t>Eligibility – Students must pass 5 courses per semester and be on track to graduate in order to be eligible to participate in extra-curricular activities.</a:t>
            </a:r>
            <a:endParaRPr lang="en-US" dirty="0"/>
          </a:p>
        </p:txBody>
      </p:sp>
    </p:spTree>
    <p:extLst>
      <p:ext uri="{BB962C8B-B14F-4D97-AF65-F5344CB8AC3E}">
        <p14:creationId xmlns:p14="http://schemas.microsoft.com/office/powerpoint/2010/main" val="2716158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Promotion– on track</a:t>
            </a:r>
            <a:endParaRPr lang="en-US" dirty="0"/>
          </a:p>
        </p:txBody>
      </p:sp>
      <p:sp>
        <p:nvSpPr>
          <p:cNvPr id="3" name="Content Placeholder 2"/>
          <p:cNvSpPr>
            <a:spLocks noGrp="1"/>
          </p:cNvSpPr>
          <p:nvPr>
            <p:ph idx="1"/>
          </p:nvPr>
        </p:nvSpPr>
        <p:spPr/>
        <p:txBody>
          <a:bodyPr/>
          <a:lstStyle/>
          <a:p>
            <a:r>
              <a:rPr lang="en-US" dirty="0" smtClean="0"/>
              <a:t>Graduation – 24 units</a:t>
            </a:r>
          </a:p>
          <a:p>
            <a:r>
              <a:rPr lang="en-US" dirty="0" smtClean="0"/>
              <a:t>Promotion to 12</a:t>
            </a:r>
            <a:r>
              <a:rPr lang="en-US" baseline="30000" dirty="0" smtClean="0"/>
              <a:t>th</a:t>
            </a:r>
            <a:r>
              <a:rPr lang="en-US" dirty="0" smtClean="0"/>
              <a:t> grade – 17 units</a:t>
            </a:r>
          </a:p>
          <a:p>
            <a:r>
              <a:rPr lang="en-US" dirty="0" smtClean="0"/>
              <a:t>Promotion to 11</a:t>
            </a:r>
            <a:r>
              <a:rPr lang="en-US" baseline="30000" dirty="0" smtClean="0"/>
              <a:t>th</a:t>
            </a:r>
            <a:r>
              <a:rPr lang="en-US" dirty="0" smtClean="0"/>
              <a:t> grade – 11 units</a:t>
            </a:r>
          </a:p>
          <a:p>
            <a:r>
              <a:rPr lang="en-US" dirty="0" smtClean="0"/>
              <a:t>Promotion to 10</a:t>
            </a:r>
            <a:r>
              <a:rPr lang="en-US" baseline="30000" dirty="0" smtClean="0"/>
              <a:t>th</a:t>
            </a:r>
            <a:r>
              <a:rPr lang="en-US" dirty="0" smtClean="0"/>
              <a:t> grade – 5 units</a:t>
            </a:r>
          </a:p>
          <a:p>
            <a:endParaRPr lang="en-US" dirty="0"/>
          </a:p>
        </p:txBody>
      </p:sp>
    </p:spTree>
    <p:extLst>
      <p:ext uri="{BB962C8B-B14F-4D97-AF65-F5344CB8AC3E}">
        <p14:creationId xmlns:p14="http://schemas.microsoft.com/office/powerpoint/2010/main" val="9495052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HOPE Scholarship</a:t>
            </a:r>
            <a:endParaRPr lang="en-US" dirty="0"/>
          </a:p>
        </p:txBody>
      </p:sp>
      <p:sp>
        <p:nvSpPr>
          <p:cNvPr id="3" name="Content Placeholder 2"/>
          <p:cNvSpPr>
            <a:spLocks noGrp="1"/>
          </p:cNvSpPr>
          <p:nvPr>
            <p:ph idx="1"/>
          </p:nvPr>
        </p:nvSpPr>
        <p:spPr/>
        <p:txBody>
          <a:bodyPr>
            <a:normAutofit/>
          </a:bodyPr>
          <a:lstStyle/>
          <a:p>
            <a:r>
              <a:rPr lang="en-US" dirty="0" smtClean="0"/>
              <a:t>If you maintain a “B” average (3.0), most of your college tuition will be paid for ($188.52 per credit hour for up to 15 hours).</a:t>
            </a:r>
          </a:p>
          <a:p>
            <a:r>
              <a:rPr lang="en-US" dirty="0" smtClean="0"/>
              <a:t>Freshmen start with a clean slate.</a:t>
            </a:r>
          </a:p>
          <a:p>
            <a:r>
              <a:rPr lang="en-US" dirty="0" smtClean="0"/>
              <a:t>Avoid 78’s and 79’s.</a:t>
            </a:r>
          </a:p>
          <a:p>
            <a:r>
              <a:rPr lang="en-US" dirty="0" smtClean="0"/>
              <a:t>Ask teachers for after-school help if you need it.</a:t>
            </a:r>
          </a:p>
          <a:p>
            <a:r>
              <a:rPr lang="en-US" dirty="0" smtClean="0"/>
              <a:t>NHS offers peer-to-peer tutoring after school.</a:t>
            </a:r>
          </a:p>
          <a:p>
            <a:pPr indent="0">
              <a:buNone/>
            </a:pPr>
            <a:endParaRPr lang="en-US" dirty="0"/>
          </a:p>
        </p:txBody>
      </p:sp>
    </p:spTree>
    <p:extLst>
      <p:ext uri="{BB962C8B-B14F-4D97-AF65-F5344CB8AC3E}">
        <p14:creationId xmlns:p14="http://schemas.microsoft.com/office/powerpoint/2010/main" val="2132620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Zell miller Scholarship</a:t>
            </a:r>
            <a:endParaRPr lang="en-US" dirty="0"/>
          </a:p>
        </p:txBody>
      </p:sp>
      <p:sp>
        <p:nvSpPr>
          <p:cNvPr id="3" name="Content Placeholder 2"/>
          <p:cNvSpPr>
            <a:spLocks noGrp="1"/>
          </p:cNvSpPr>
          <p:nvPr>
            <p:ph idx="1"/>
          </p:nvPr>
        </p:nvSpPr>
        <p:spPr/>
        <p:txBody>
          <a:bodyPr/>
          <a:lstStyle/>
          <a:p>
            <a:r>
              <a:rPr lang="en-US" dirty="0" smtClean="0"/>
              <a:t>Pays full tuition charges for students who have 3.7 GPA for all academic high school classes and a 1200 or higher score from one sitting on the Math and Verbal section of the SAT, or an ACT score of 26 or higher.</a:t>
            </a:r>
          </a:p>
          <a:p>
            <a:r>
              <a:rPr lang="en-US" dirty="0" smtClean="0"/>
              <a:t>Valedictorian and Salutatorian automatically qualify.</a:t>
            </a:r>
            <a:endParaRPr lang="en-US" dirty="0"/>
          </a:p>
        </p:txBody>
      </p:sp>
    </p:spTree>
    <p:extLst>
      <p:ext uri="{BB962C8B-B14F-4D97-AF65-F5344CB8AC3E}">
        <p14:creationId xmlns:p14="http://schemas.microsoft.com/office/powerpoint/2010/main" val="41780980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recovery</a:t>
            </a:r>
            <a:endParaRPr lang="en-US" dirty="0"/>
          </a:p>
        </p:txBody>
      </p:sp>
      <p:sp>
        <p:nvSpPr>
          <p:cNvPr id="3" name="Content Placeholder 2"/>
          <p:cNvSpPr>
            <a:spLocks noGrp="1"/>
          </p:cNvSpPr>
          <p:nvPr>
            <p:ph idx="1"/>
          </p:nvPr>
        </p:nvSpPr>
        <p:spPr/>
        <p:txBody>
          <a:bodyPr/>
          <a:lstStyle/>
          <a:p>
            <a:r>
              <a:rPr lang="en-US" dirty="0" smtClean="0"/>
              <a:t>An after-school credit recovery program will be offered through the  online </a:t>
            </a:r>
            <a:r>
              <a:rPr lang="en-US" dirty="0" err="1" smtClean="0"/>
              <a:t>Odysseyware</a:t>
            </a:r>
            <a:r>
              <a:rPr lang="en-US" dirty="0" smtClean="0"/>
              <a:t> curriculum.</a:t>
            </a:r>
          </a:p>
          <a:p>
            <a:r>
              <a:rPr lang="en-US" dirty="0" smtClean="0"/>
              <a:t>Writers’ Workshop classes are offered during school – see Ms. Little or me to sign up.</a:t>
            </a:r>
          </a:p>
          <a:p>
            <a:pPr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11654497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extensions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Available to students who failed an academic course the previous semester with a grade of 60-69.</a:t>
            </a:r>
          </a:p>
          <a:p>
            <a:r>
              <a:rPr lang="en-US" dirty="0" smtClean="0"/>
              <a:t>Also offered to students who received no credit due to excessive absences.</a:t>
            </a:r>
          </a:p>
          <a:p>
            <a:r>
              <a:rPr lang="en-US" dirty="0" smtClean="0"/>
              <a:t>Minimum 15 hours coursework, successful completion of a pretest and posttest.</a:t>
            </a:r>
          </a:p>
          <a:p>
            <a:r>
              <a:rPr lang="en-US" dirty="0" smtClean="0"/>
              <a:t>$60 per course.</a:t>
            </a:r>
          </a:p>
          <a:p>
            <a:r>
              <a:rPr lang="en-US" dirty="0" smtClean="0"/>
              <a:t>Student may improve his/her grade to 70. </a:t>
            </a:r>
            <a:endParaRPr lang="en-US" dirty="0"/>
          </a:p>
        </p:txBody>
      </p:sp>
    </p:spTree>
    <p:extLst>
      <p:ext uri="{BB962C8B-B14F-4D97-AF65-F5344CB8AC3E}">
        <p14:creationId xmlns:p14="http://schemas.microsoft.com/office/powerpoint/2010/main" val="9026226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Course extensions for seniors</a:t>
            </a:r>
            <a:endParaRPr lang="en-US" dirty="0"/>
          </a:p>
        </p:txBody>
      </p:sp>
      <p:sp>
        <p:nvSpPr>
          <p:cNvPr id="3" name="Content Placeholder 2"/>
          <p:cNvSpPr>
            <a:spLocks noGrp="1"/>
          </p:cNvSpPr>
          <p:nvPr>
            <p:ph idx="1"/>
          </p:nvPr>
        </p:nvSpPr>
        <p:spPr/>
        <p:txBody>
          <a:bodyPr/>
          <a:lstStyle/>
          <a:p>
            <a:r>
              <a:rPr lang="en-US" dirty="0" smtClean="0"/>
              <a:t>Seniors who fail a core course 2</a:t>
            </a:r>
            <a:r>
              <a:rPr lang="en-US" baseline="30000" dirty="0" smtClean="0"/>
              <a:t>nd</a:t>
            </a:r>
            <a:r>
              <a:rPr lang="en-US" dirty="0" smtClean="0"/>
              <a:t> semester will have the opportunity to receive credit through course extension before graduation.</a:t>
            </a:r>
          </a:p>
          <a:p>
            <a:r>
              <a:rPr lang="en-US" dirty="0" smtClean="0"/>
              <a:t>If a senior successfully completes the course extension before graduation, he/she will be allowed to participate in the graduation ceremony.</a:t>
            </a:r>
            <a:endParaRPr lang="en-US" dirty="0"/>
          </a:p>
        </p:txBody>
      </p:sp>
    </p:spTree>
    <p:extLst>
      <p:ext uri="{BB962C8B-B14F-4D97-AF65-F5344CB8AC3E}">
        <p14:creationId xmlns:p14="http://schemas.microsoft.com/office/powerpoint/2010/main" val="26772121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Writers’ workshop</a:t>
            </a:r>
            <a:endParaRPr lang="en-US" dirty="0"/>
          </a:p>
        </p:txBody>
      </p:sp>
      <p:sp>
        <p:nvSpPr>
          <p:cNvPr id="3" name="Content Placeholder 2"/>
          <p:cNvSpPr>
            <a:spLocks noGrp="1"/>
          </p:cNvSpPr>
          <p:nvPr>
            <p:ph idx="1"/>
          </p:nvPr>
        </p:nvSpPr>
        <p:spPr/>
        <p:txBody>
          <a:bodyPr/>
          <a:lstStyle/>
          <a:p>
            <a:r>
              <a:rPr lang="en-US" dirty="0" smtClean="0"/>
              <a:t>Credit recovery offered during the school day.</a:t>
            </a:r>
          </a:p>
          <a:p>
            <a:r>
              <a:rPr lang="en-US" dirty="0" smtClean="0"/>
              <a:t>Students may take up to 2 units per semester.</a:t>
            </a:r>
          </a:p>
          <a:p>
            <a:r>
              <a:rPr lang="en-US" dirty="0" smtClean="0"/>
              <a:t>Students will receive .5 credit for the class.</a:t>
            </a:r>
          </a:p>
          <a:p>
            <a:r>
              <a:rPr lang="en-US" dirty="0" smtClean="0"/>
              <a:t>Cost is $50.</a:t>
            </a:r>
            <a:endParaRPr lang="en-US" dirty="0"/>
          </a:p>
        </p:txBody>
      </p:sp>
    </p:spTree>
    <p:extLst>
      <p:ext uri="{BB962C8B-B14F-4D97-AF65-F5344CB8AC3E}">
        <p14:creationId xmlns:p14="http://schemas.microsoft.com/office/powerpoint/2010/main" val="94087401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a:t>
            </a:r>
            <a:endParaRPr lang="en-US" dirty="0"/>
          </a:p>
        </p:txBody>
      </p:sp>
      <p:sp>
        <p:nvSpPr>
          <p:cNvPr id="3" name="Content Placeholder 2"/>
          <p:cNvSpPr>
            <a:spLocks noGrp="1"/>
          </p:cNvSpPr>
          <p:nvPr>
            <p:ph idx="1"/>
          </p:nvPr>
        </p:nvSpPr>
        <p:spPr/>
        <p:txBody>
          <a:bodyPr>
            <a:normAutofit lnSpcReduction="10000"/>
          </a:bodyPr>
          <a:lstStyle/>
          <a:p>
            <a:r>
              <a:rPr lang="en-US" dirty="0" smtClean="0"/>
              <a:t>Bell schedule</a:t>
            </a:r>
          </a:p>
          <a:p>
            <a:pPr lvl="1"/>
            <a:r>
              <a:rPr lang="en-US" dirty="0" smtClean="0"/>
              <a:t>Breakfast ends at 8:00 AM – 1</a:t>
            </a:r>
            <a:r>
              <a:rPr lang="en-US" baseline="30000" dirty="0" smtClean="0"/>
              <a:t>st</a:t>
            </a:r>
            <a:r>
              <a:rPr lang="en-US" dirty="0" smtClean="0"/>
              <a:t> period begins at 8:04.</a:t>
            </a:r>
          </a:p>
          <a:p>
            <a:pPr lvl="1"/>
            <a:r>
              <a:rPr lang="en-US" dirty="0" smtClean="0"/>
              <a:t>7</a:t>
            </a:r>
            <a:r>
              <a:rPr lang="en-US" baseline="30000" dirty="0" smtClean="0"/>
              <a:t>th</a:t>
            </a:r>
            <a:r>
              <a:rPr lang="en-US" dirty="0" smtClean="0"/>
              <a:t>  period ends at 3:19</a:t>
            </a:r>
          </a:p>
          <a:p>
            <a:pPr lvl="1"/>
            <a:r>
              <a:rPr lang="en-US" dirty="0" smtClean="0"/>
              <a:t>4 minutes between classes</a:t>
            </a:r>
          </a:p>
          <a:p>
            <a:pPr lvl="1"/>
            <a:r>
              <a:rPr lang="en-US" dirty="0" smtClean="0"/>
              <a:t>28 minutes for lunch</a:t>
            </a:r>
          </a:p>
          <a:p>
            <a:pPr lvl="1"/>
            <a:r>
              <a:rPr lang="en-US" dirty="0" smtClean="0"/>
              <a:t>Class periods last 53 minutes</a:t>
            </a:r>
          </a:p>
          <a:p>
            <a:r>
              <a:rPr lang="en-US" dirty="0" smtClean="0"/>
              <a:t>Riders and drivers will be dismissed first (3:19)</a:t>
            </a:r>
          </a:p>
          <a:p>
            <a:pPr lvl="1"/>
            <a:r>
              <a:rPr lang="en-US" dirty="0" smtClean="0"/>
              <a:t>Students must clear the parking lot by 3:30.</a:t>
            </a:r>
          </a:p>
          <a:p>
            <a:r>
              <a:rPr lang="en-US" dirty="0" smtClean="0"/>
              <a:t>Bus riders will be dismissed when the buses arrive (around 3:30).</a:t>
            </a:r>
            <a:endParaRPr lang="en-US" dirty="0"/>
          </a:p>
        </p:txBody>
      </p:sp>
    </p:spTree>
    <p:extLst>
      <p:ext uri="{BB962C8B-B14F-4D97-AF65-F5344CB8AC3E}">
        <p14:creationId xmlns:p14="http://schemas.microsoft.com/office/powerpoint/2010/main" val="1049348822"/>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routine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Park in the front parking lot only</a:t>
            </a:r>
          </a:p>
          <a:p>
            <a:pPr lvl="1"/>
            <a:r>
              <a:rPr lang="en-US" dirty="0" smtClean="0"/>
              <a:t>JROTC will sell parking passes in the lunchroom lobby for $10 (next week)</a:t>
            </a:r>
          </a:p>
          <a:p>
            <a:pPr lvl="1"/>
            <a:r>
              <a:rPr lang="en-US" dirty="0" smtClean="0"/>
              <a:t>Students must purchase a parking pass in order to park on campus.</a:t>
            </a:r>
          </a:p>
          <a:p>
            <a:pPr lvl="1"/>
            <a:r>
              <a:rPr lang="en-US" dirty="0" smtClean="0"/>
              <a:t>Parking on the hill is prohibited.</a:t>
            </a:r>
          </a:p>
          <a:p>
            <a:pPr lvl="1"/>
            <a:r>
              <a:rPr lang="en-US" dirty="0" smtClean="0"/>
              <a:t>Students must enter the building immediately upon arrival</a:t>
            </a:r>
          </a:p>
          <a:p>
            <a:r>
              <a:rPr lang="en-US" dirty="0" smtClean="0"/>
              <a:t>Report to the cafeteria or gym in AM – no classrooms.</a:t>
            </a:r>
          </a:p>
          <a:p>
            <a:r>
              <a:rPr lang="en-US" dirty="0" smtClean="0"/>
              <a:t>Breakfast cart in AM – </a:t>
            </a:r>
            <a:r>
              <a:rPr lang="en-US" b="1" dirty="0" smtClean="0"/>
              <a:t>NO EATING IN THE CLASSROOM</a:t>
            </a:r>
            <a:endParaRPr lang="en-US" dirty="0" smtClean="0"/>
          </a:p>
          <a:p>
            <a:r>
              <a:rPr lang="en-US" dirty="0" smtClean="0"/>
              <a:t>Advisors will issue lockers – cost is $3.</a:t>
            </a:r>
          </a:p>
          <a:p>
            <a:r>
              <a:rPr lang="en-US" dirty="0" smtClean="0"/>
              <a:t>28 minute lunch period – Students should not leave cafeteria or plaza unless they have a pass to go to the restroom or office.</a:t>
            </a:r>
          </a:p>
          <a:p>
            <a:r>
              <a:rPr lang="en-US" dirty="0" smtClean="0"/>
              <a:t>Makeup work – Only work missed during an excused absence may be made up.</a:t>
            </a:r>
          </a:p>
          <a:p>
            <a:r>
              <a:rPr lang="en-US" dirty="0" smtClean="0"/>
              <a:t>CCES and CCMS students may not get off the bus at CCHS to ride with older siblings.</a:t>
            </a:r>
          </a:p>
          <a:p>
            <a:r>
              <a:rPr lang="en-US" dirty="0" smtClean="0"/>
              <a:t> </a:t>
            </a:r>
            <a:endParaRPr lang="en-US" dirty="0"/>
          </a:p>
        </p:txBody>
      </p:sp>
    </p:spTree>
    <p:extLst>
      <p:ext uri="{BB962C8B-B14F-4D97-AF65-F5344CB8AC3E}">
        <p14:creationId xmlns:p14="http://schemas.microsoft.com/office/powerpoint/2010/main" val="191039314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changes</a:t>
            </a:r>
            <a:endParaRPr lang="en-US" dirty="0"/>
          </a:p>
        </p:txBody>
      </p:sp>
      <p:sp>
        <p:nvSpPr>
          <p:cNvPr id="3" name="Content Placeholder 2"/>
          <p:cNvSpPr>
            <a:spLocks noGrp="1"/>
          </p:cNvSpPr>
          <p:nvPr>
            <p:ph idx="1"/>
          </p:nvPr>
        </p:nvSpPr>
        <p:spPr/>
        <p:txBody>
          <a:bodyPr/>
          <a:lstStyle/>
          <a:p>
            <a:r>
              <a:rPr lang="en-US" dirty="0" smtClean="0"/>
              <a:t>Once the semester starts, no schedule changes will be made unless:</a:t>
            </a:r>
          </a:p>
          <a:p>
            <a:pPr lvl="1"/>
            <a:r>
              <a:rPr lang="en-US" dirty="0" smtClean="0"/>
              <a:t>The student is scheduled for a courses he/she has already passed.</a:t>
            </a:r>
          </a:p>
          <a:p>
            <a:pPr lvl="1"/>
            <a:r>
              <a:rPr lang="en-US" dirty="0" smtClean="0"/>
              <a:t>The student is scheduled for a course for which he/she has not met the pre-requisite.</a:t>
            </a:r>
          </a:p>
          <a:p>
            <a:pPr lvl="1"/>
            <a:r>
              <a:rPr lang="en-US" dirty="0" smtClean="0"/>
              <a:t>A senior needs a specific course.</a:t>
            </a:r>
          </a:p>
          <a:p>
            <a:r>
              <a:rPr lang="en-US" dirty="0" smtClean="0"/>
              <a:t>There will be no schedule changes after 10 days into the semester. </a:t>
            </a:r>
          </a:p>
          <a:p>
            <a:pPr lvl="1"/>
            <a:endParaRPr lang="en-US" dirty="0"/>
          </a:p>
        </p:txBody>
      </p:sp>
    </p:spTree>
    <p:extLst>
      <p:ext uri="{BB962C8B-B14F-4D97-AF65-F5344CB8AC3E}">
        <p14:creationId xmlns:p14="http://schemas.microsoft.com/office/powerpoint/2010/main" val="390532459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 out procedures</a:t>
            </a:r>
            <a:endParaRPr lang="en-US" dirty="0"/>
          </a:p>
        </p:txBody>
      </p:sp>
      <p:sp>
        <p:nvSpPr>
          <p:cNvPr id="3" name="Content Placeholder 2"/>
          <p:cNvSpPr>
            <a:spLocks noGrp="1"/>
          </p:cNvSpPr>
          <p:nvPr>
            <p:ph idx="1"/>
          </p:nvPr>
        </p:nvSpPr>
        <p:spPr/>
        <p:txBody>
          <a:bodyPr/>
          <a:lstStyle/>
          <a:p>
            <a:r>
              <a:rPr lang="en-US" dirty="0" smtClean="0"/>
              <a:t>Any student who leaves campus during the school day must sign out through the office with the authorization from office staff.</a:t>
            </a:r>
          </a:p>
          <a:p>
            <a:r>
              <a:rPr lang="en-US" dirty="0" smtClean="0"/>
              <a:t>A student is allowed to leave school during the school day only with parental permission after the office staff has called the parent.</a:t>
            </a:r>
            <a:endParaRPr lang="en-US" dirty="0"/>
          </a:p>
        </p:txBody>
      </p:sp>
    </p:spTree>
    <p:extLst>
      <p:ext uri="{BB962C8B-B14F-4D97-AF65-F5344CB8AC3E}">
        <p14:creationId xmlns:p14="http://schemas.microsoft.com/office/powerpoint/2010/main" val="291957676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Dress code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Khaki-style pants or jeans or short/skirts that are knee-length are permitted and must be worn at the natural waistline. Pants with elastic bands at the bottom, sagging, oversized, or low-cut pants worn below the natural waistline will not be permitted. No holes are allowed anywhere on the pants, shorts, or skirts. Belts must be worn in pants that have belt loops. </a:t>
            </a:r>
          </a:p>
          <a:p>
            <a:r>
              <a:rPr lang="en-US" dirty="0" smtClean="0"/>
              <a:t>Any shirt with a collar or a Crawford County spirit t-shirt or sports jersey. Any visible logo, design, symbol, decal, or wording must be appropriate. There will be no requirement regarding the tucking in of shirts, but the length or the shirt needs to be appropriate. </a:t>
            </a:r>
          </a:p>
          <a:p>
            <a:pPr indent="0">
              <a:buNone/>
            </a:pPr>
            <a:endParaRPr lang="en-US" dirty="0" smtClean="0"/>
          </a:p>
        </p:txBody>
      </p:sp>
    </p:spTree>
    <p:extLst>
      <p:ext uri="{BB962C8B-B14F-4D97-AF65-F5344CB8AC3E}">
        <p14:creationId xmlns:p14="http://schemas.microsoft.com/office/powerpoint/2010/main" val="167261480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Dress code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Outerwear such as jackets, sweaters, and pullovers must be worn over appropriate shirt and any visible logo, design, symbol, decal, or wording must be appropriate. </a:t>
            </a:r>
          </a:p>
          <a:p>
            <a:r>
              <a:rPr lang="en-US" dirty="0" smtClean="0"/>
              <a:t>Students should not wear hats, caps, hoods, or bandannas in the building. </a:t>
            </a:r>
          </a:p>
          <a:p>
            <a:r>
              <a:rPr lang="en-US" dirty="0" smtClean="0"/>
              <a:t>Jewelry that pierces the skin other than the ears is prohibited (i.e. eyes, nose, lip, tongue, and belly). Prohibited items include any type of spikes, chains, or mouth grills. </a:t>
            </a:r>
          </a:p>
          <a:p>
            <a:endParaRPr lang="en-US" dirty="0"/>
          </a:p>
        </p:txBody>
      </p:sp>
    </p:spTree>
    <p:extLst>
      <p:ext uri="{BB962C8B-B14F-4D97-AF65-F5344CB8AC3E}">
        <p14:creationId xmlns:p14="http://schemas.microsoft.com/office/powerpoint/2010/main" val="27754266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Dress code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Students are often required to change clothes for physical education or JROTC physical conditioning. In such cases, students must change back into dress code attire before changing classes. P. E. clothes and physical conditioning clothes are not allowed in any other class.</a:t>
            </a:r>
          </a:p>
          <a:p>
            <a:r>
              <a:rPr lang="en-US" dirty="0" smtClean="0"/>
              <a:t> At no point will a student be allowed to wear any type of sweatpants or </a:t>
            </a:r>
            <a:r>
              <a:rPr lang="en-US" dirty="0" err="1" smtClean="0"/>
              <a:t>fleecewear</a:t>
            </a:r>
            <a:r>
              <a:rPr lang="en-US" dirty="0" smtClean="0"/>
              <a:t>, gym shorts of any kind, any type of spandex pants regardless of what they are called (i.e. leggings, </a:t>
            </a:r>
            <a:r>
              <a:rPr lang="en-US" dirty="0" err="1" smtClean="0"/>
              <a:t>jeggings</a:t>
            </a:r>
            <a:r>
              <a:rPr lang="en-US" dirty="0" smtClean="0"/>
              <a:t>), pajama/loungewear, jogging suits, tank tops, or any top with spaghetti straps, or bedroom shoes.</a:t>
            </a:r>
          </a:p>
          <a:p>
            <a:r>
              <a:rPr lang="en-US" dirty="0" smtClean="0"/>
              <a:t>The principal’s discretion applies to all of the above. </a:t>
            </a:r>
            <a:endParaRPr lang="en-US" dirty="0"/>
          </a:p>
        </p:txBody>
      </p:sp>
    </p:spTree>
    <p:extLst>
      <p:ext uri="{BB962C8B-B14F-4D97-AF65-F5344CB8AC3E}">
        <p14:creationId xmlns:p14="http://schemas.microsoft.com/office/powerpoint/2010/main" val="27802840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Dress code infractions</a:t>
            </a:r>
            <a:endParaRPr lang="en-US" dirty="0"/>
          </a:p>
        </p:txBody>
      </p:sp>
      <p:sp>
        <p:nvSpPr>
          <p:cNvPr id="3" name="Content Placeholder 2"/>
          <p:cNvSpPr>
            <a:spLocks noGrp="1"/>
          </p:cNvSpPr>
          <p:nvPr>
            <p:ph idx="1"/>
          </p:nvPr>
        </p:nvSpPr>
        <p:spPr/>
        <p:txBody>
          <a:bodyPr/>
          <a:lstStyle/>
          <a:p>
            <a:r>
              <a:rPr lang="en-US" dirty="0" smtClean="0"/>
              <a:t>1</a:t>
            </a:r>
            <a:r>
              <a:rPr lang="en-US" baseline="30000" dirty="0" smtClean="0"/>
              <a:t>st</a:t>
            </a:r>
            <a:r>
              <a:rPr lang="en-US" dirty="0" smtClean="0"/>
              <a:t> offense – 1 day detention</a:t>
            </a:r>
          </a:p>
          <a:p>
            <a:r>
              <a:rPr lang="en-US" dirty="0" smtClean="0"/>
              <a:t>2</a:t>
            </a:r>
            <a:r>
              <a:rPr lang="en-US" baseline="30000" dirty="0" smtClean="0"/>
              <a:t>nd</a:t>
            </a:r>
            <a:r>
              <a:rPr lang="en-US" dirty="0" smtClean="0"/>
              <a:t> offense – 2 days detention</a:t>
            </a:r>
          </a:p>
          <a:p>
            <a:r>
              <a:rPr lang="en-US" dirty="0" smtClean="0"/>
              <a:t>3</a:t>
            </a:r>
            <a:r>
              <a:rPr lang="en-US" baseline="30000" dirty="0" smtClean="0"/>
              <a:t>rd</a:t>
            </a:r>
            <a:r>
              <a:rPr lang="en-US" dirty="0" smtClean="0"/>
              <a:t> offense – 1 day ISS</a:t>
            </a:r>
          </a:p>
          <a:p>
            <a:r>
              <a:rPr lang="en-US" dirty="0" smtClean="0"/>
              <a:t>4</a:t>
            </a:r>
            <a:r>
              <a:rPr lang="en-US" baseline="30000" dirty="0" smtClean="0"/>
              <a:t>th</a:t>
            </a:r>
            <a:r>
              <a:rPr lang="en-US" dirty="0" smtClean="0"/>
              <a:t> offense – 3 days ISS</a:t>
            </a:r>
          </a:p>
          <a:p>
            <a:r>
              <a:rPr lang="en-US" dirty="0" smtClean="0"/>
              <a:t>5</a:t>
            </a:r>
            <a:r>
              <a:rPr lang="en-US" baseline="30000" dirty="0" smtClean="0"/>
              <a:t>th</a:t>
            </a:r>
            <a:r>
              <a:rPr lang="en-US" dirty="0" smtClean="0"/>
              <a:t> offense – 5 days ISS </a:t>
            </a:r>
          </a:p>
          <a:p>
            <a:r>
              <a:rPr lang="en-US" dirty="0" smtClean="0"/>
              <a:t>6</a:t>
            </a:r>
            <a:r>
              <a:rPr lang="en-US" baseline="30000" dirty="0" smtClean="0"/>
              <a:t>th</a:t>
            </a:r>
            <a:r>
              <a:rPr lang="en-US" dirty="0" smtClean="0"/>
              <a:t> offense – 1 day OSS</a:t>
            </a:r>
            <a:endParaRPr lang="en-US" dirty="0"/>
          </a:p>
        </p:txBody>
      </p:sp>
    </p:spTree>
    <p:extLst>
      <p:ext uri="{BB962C8B-B14F-4D97-AF65-F5344CB8AC3E}">
        <p14:creationId xmlns:p14="http://schemas.microsoft.com/office/powerpoint/2010/main" val="40371450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Tardies</a:t>
            </a:r>
            <a:endParaRPr lang="en-US" dirty="0"/>
          </a:p>
        </p:txBody>
      </p:sp>
      <p:sp>
        <p:nvSpPr>
          <p:cNvPr id="3" name="Content Placeholder 2"/>
          <p:cNvSpPr>
            <a:spLocks noGrp="1"/>
          </p:cNvSpPr>
          <p:nvPr>
            <p:ph idx="1"/>
          </p:nvPr>
        </p:nvSpPr>
        <p:spPr>
          <a:xfrm>
            <a:off x="990600" y="2057400"/>
            <a:ext cx="7467600" cy="2667001"/>
          </a:xfrm>
        </p:spPr>
        <p:txBody>
          <a:bodyPr/>
          <a:lstStyle/>
          <a:p>
            <a:r>
              <a:rPr lang="en-US" dirty="0" smtClean="0"/>
              <a:t>1</a:t>
            </a:r>
            <a:r>
              <a:rPr lang="en-US" baseline="30000" dirty="0" smtClean="0"/>
              <a:t>st</a:t>
            </a:r>
            <a:r>
              <a:rPr lang="en-US" dirty="0" smtClean="0"/>
              <a:t> offense – Warning</a:t>
            </a:r>
          </a:p>
          <a:p>
            <a:r>
              <a:rPr lang="en-US" dirty="0" smtClean="0"/>
              <a:t>2</a:t>
            </a:r>
            <a:r>
              <a:rPr lang="en-US" baseline="30000" dirty="0" smtClean="0"/>
              <a:t>nd</a:t>
            </a:r>
            <a:r>
              <a:rPr lang="en-US" dirty="0" smtClean="0"/>
              <a:t> offense – Teacher consequence</a:t>
            </a:r>
          </a:p>
          <a:p>
            <a:r>
              <a:rPr lang="en-US" dirty="0" smtClean="0"/>
              <a:t>3</a:t>
            </a:r>
            <a:r>
              <a:rPr lang="en-US" baseline="30000" dirty="0" smtClean="0"/>
              <a:t>rd</a:t>
            </a:r>
            <a:r>
              <a:rPr lang="en-US" dirty="0" smtClean="0"/>
              <a:t> offense – 1 day ISS and parent contact</a:t>
            </a:r>
          </a:p>
          <a:p>
            <a:r>
              <a:rPr lang="en-US" dirty="0" smtClean="0"/>
              <a:t>4</a:t>
            </a:r>
            <a:r>
              <a:rPr lang="en-US" baseline="30000" dirty="0" smtClean="0"/>
              <a:t>th</a:t>
            </a:r>
            <a:r>
              <a:rPr lang="en-US" dirty="0" smtClean="0"/>
              <a:t> offense – 3 days ISS</a:t>
            </a:r>
          </a:p>
          <a:p>
            <a:r>
              <a:rPr lang="en-US" dirty="0" smtClean="0"/>
              <a:t>5</a:t>
            </a:r>
            <a:r>
              <a:rPr lang="en-US" baseline="30000" dirty="0" smtClean="0"/>
              <a:t>th</a:t>
            </a:r>
            <a:r>
              <a:rPr lang="en-US" dirty="0" smtClean="0"/>
              <a:t> offense – 1 day OSS/Mandatory conference</a:t>
            </a:r>
            <a:endParaRPr lang="en-US" dirty="0"/>
          </a:p>
        </p:txBody>
      </p:sp>
    </p:spTree>
    <p:extLst>
      <p:ext uri="{BB962C8B-B14F-4D97-AF65-F5344CB8AC3E}">
        <p14:creationId xmlns:p14="http://schemas.microsoft.com/office/powerpoint/2010/main" val="486741535"/>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Iss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Minimum of one and maximum of five day assignments.</a:t>
            </a:r>
          </a:p>
          <a:p>
            <a:r>
              <a:rPr lang="en-US" dirty="0" smtClean="0"/>
              <a:t>ISS assignments will run consecutively.</a:t>
            </a:r>
          </a:p>
          <a:p>
            <a:r>
              <a:rPr lang="en-US" dirty="0" smtClean="0"/>
              <a:t>While students are in ISS, they may not participate in any extracurricular activities (including practices).</a:t>
            </a:r>
          </a:p>
          <a:p>
            <a:r>
              <a:rPr lang="en-US" dirty="0" smtClean="0"/>
              <a:t>Students will be responsible for making up work in their regular classes while in ISS.</a:t>
            </a:r>
          </a:p>
          <a:p>
            <a:r>
              <a:rPr lang="en-US" dirty="0" smtClean="0"/>
              <a:t>Any student who appears in ISS for more than 10 days will be placed on a behavior contract.</a:t>
            </a:r>
          </a:p>
          <a:p>
            <a:r>
              <a:rPr lang="en-US" dirty="0" smtClean="0"/>
              <a:t>Failure to report to ISS will result in extra days.</a:t>
            </a:r>
            <a:endParaRPr lang="en-US" dirty="0"/>
          </a:p>
        </p:txBody>
      </p:sp>
    </p:spTree>
    <p:extLst>
      <p:ext uri="{BB962C8B-B14F-4D97-AF65-F5344CB8AC3E}">
        <p14:creationId xmlns:p14="http://schemas.microsoft.com/office/powerpoint/2010/main" val="20611415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Detention</a:t>
            </a:r>
            <a:endParaRPr lang="en-US" dirty="0"/>
          </a:p>
        </p:txBody>
      </p:sp>
      <p:sp>
        <p:nvSpPr>
          <p:cNvPr id="3" name="Content Placeholder 2"/>
          <p:cNvSpPr>
            <a:spLocks noGrp="1"/>
          </p:cNvSpPr>
          <p:nvPr>
            <p:ph idx="1"/>
          </p:nvPr>
        </p:nvSpPr>
        <p:spPr/>
        <p:txBody>
          <a:bodyPr/>
          <a:lstStyle/>
          <a:p>
            <a:r>
              <a:rPr lang="en-US" dirty="0" smtClean="0"/>
              <a:t>Minor detentions will be served with the assigning teacher.</a:t>
            </a:r>
          </a:p>
          <a:p>
            <a:r>
              <a:rPr lang="en-US" dirty="0" smtClean="0"/>
              <a:t>Major detentions (30 minutes in length) will be served with the teacher who is assigned to keep detention that particular week.</a:t>
            </a:r>
          </a:p>
          <a:p>
            <a:r>
              <a:rPr lang="en-US" dirty="0" smtClean="0"/>
              <a:t>Failure to serve detention will result in ISS.</a:t>
            </a:r>
            <a:endParaRPr lang="en-US" dirty="0"/>
          </a:p>
        </p:txBody>
      </p:sp>
    </p:spTree>
    <p:extLst>
      <p:ext uri="{BB962C8B-B14F-4D97-AF65-F5344CB8AC3E}">
        <p14:creationId xmlns:p14="http://schemas.microsoft.com/office/powerpoint/2010/main" val="3532815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a:t>
            </a:r>
            <a:endParaRPr lang="en-US" dirty="0"/>
          </a:p>
        </p:txBody>
      </p:sp>
      <p:sp>
        <p:nvSpPr>
          <p:cNvPr id="3" name="Content Placeholder 2"/>
          <p:cNvSpPr>
            <a:spLocks noGrp="1"/>
          </p:cNvSpPr>
          <p:nvPr>
            <p:ph idx="1"/>
          </p:nvPr>
        </p:nvSpPr>
        <p:spPr/>
        <p:txBody>
          <a:bodyPr>
            <a:normAutofit/>
          </a:bodyPr>
          <a:lstStyle/>
          <a:p>
            <a:r>
              <a:rPr lang="en-US" dirty="0" smtClean="0"/>
              <a:t>Off-campus lunch for seniors</a:t>
            </a:r>
          </a:p>
          <a:p>
            <a:pPr lvl="1"/>
            <a:r>
              <a:rPr lang="en-US" dirty="0" smtClean="0"/>
              <a:t>After 1</a:t>
            </a:r>
            <a:r>
              <a:rPr lang="en-US" baseline="30000" dirty="0" smtClean="0"/>
              <a:t>st</a:t>
            </a:r>
            <a:r>
              <a:rPr lang="en-US" dirty="0" smtClean="0"/>
              <a:t> progress report, any senior who is passing all classes, has no ISS or OSS days, three or fewer absences for the year, and has parent permission will be eligible for off-campus lunch every other Thursday for the remainder of the grading period.</a:t>
            </a:r>
          </a:p>
          <a:p>
            <a:pPr lvl="1"/>
            <a:r>
              <a:rPr lang="en-US" dirty="0" smtClean="0"/>
              <a:t>Eligible seniors will be allowed to miss 4</a:t>
            </a:r>
            <a:r>
              <a:rPr lang="en-US" baseline="30000" dirty="0" smtClean="0"/>
              <a:t>th</a:t>
            </a:r>
            <a:r>
              <a:rPr lang="en-US" dirty="0" smtClean="0"/>
              <a:t> period.</a:t>
            </a:r>
          </a:p>
          <a:p>
            <a:pPr lvl="1"/>
            <a:r>
              <a:rPr lang="en-US" dirty="0" smtClean="0"/>
              <a:t>The list of seniors will be updated after each 4-week grading period. </a:t>
            </a:r>
            <a:endParaRPr lang="en-US" dirty="0"/>
          </a:p>
        </p:txBody>
      </p:sp>
    </p:spTree>
    <p:extLst>
      <p:ext uri="{BB962C8B-B14F-4D97-AF65-F5344CB8AC3E}">
        <p14:creationId xmlns:p14="http://schemas.microsoft.com/office/powerpoint/2010/main" val="20782668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Offenses and dispositions</a:t>
            </a:r>
            <a:endParaRPr lang="en-US" dirty="0"/>
          </a:p>
        </p:txBody>
      </p:sp>
      <p:sp>
        <p:nvSpPr>
          <p:cNvPr id="3" name="Content Placeholder 2"/>
          <p:cNvSpPr>
            <a:spLocks noGrp="1"/>
          </p:cNvSpPr>
          <p:nvPr>
            <p:ph idx="1"/>
          </p:nvPr>
        </p:nvSpPr>
        <p:spPr/>
        <p:txBody>
          <a:bodyPr/>
          <a:lstStyle/>
          <a:p>
            <a:r>
              <a:rPr lang="en-US" dirty="0" smtClean="0"/>
              <a:t>Refusal to follow instructions, defiance, disrespect, or belligerence</a:t>
            </a:r>
          </a:p>
          <a:p>
            <a:pPr lvl="1"/>
            <a:r>
              <a:rPr lang="en-US" dirty="0" smtClean="0"/>
              <a:t>1</a:t>
            </a:r>
            <a:r>
              <a:rPr lang="en-US" baseline="30000" dirty="0" smtClean="0"/>
              <a:t>st</a:t>
            </a:r>
            <a:r>
              <a:rPr lang="en-US" dirty="0" smtClean="0"/>
              <a:t> offense – 3 days ISS</a:t>
            </a:r>
          </a:p>
          <a:p>
            <a:pPr lvl="1"/>
            <a:r>
              <a:rPr lang="en-US" dirty="0" smtClean="0"/>
              <a:t>2</a:t>
            </a:r>
            <a:r>
              <a:rPr lang="en-US" baseline="30000" dirty="0" smtClean="0"/>
              <a:t>nd</a:t>
            </a:r>
            <a:r>
              <a:rPr lang="en-US" dirty="0" smtClean="0"/>
              <a:t> offense – 3 days OSS</a:t>
            </a:r>
          </a:p>
          <a:p>
            <a:pPr lvl="1"/>
            <a:r>
              <a:rPr lang="en-US" dirty="0" smtClean="0"/>
              <a:t>3</a:t>
            </a:r>
            <a:r>
              <a:rPr lang="en-US" baseline="30000" dirty="0" smtClean="0"/>
              <a:t>rd</a:t>
            </a:r>
            <a:r>
              <a:rPr lang="en-US" dirty="0" smtClean="0"/>
              <a:t> offense – 9 weeks ISS</a:t>
            </a:r>
            <a:endParaRPr lang="en-US" dirty="0"/>
          </a:p>
        </p:txBody>
      </p:sp>
    </p:spTree>
    <p:extLst>
      <p:ext uri="{BB962C8B-B14F-4D97-AF65-F5344CB8AC3E}">
        <p14:creationId xmlns:p14="http://schemas.microsoft.com/office/powerpoint/2010/main" val="1451641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Handbook changes</a:t>
            </a:r>
            <a:endParaRPr lang="en-US" dirty="0"/>
          </a:p>
        </p:txBody>
      </p:sp>
      <p:sp>
        <p:nvSpPr>
          <p:cNvPr id="3" name="Content Placeholder 2"/>
          <p:cNvSpPr>
            <a:spLocks noGrp="1"/>
          </p:cNvSpPr>
          <p:nvPr>
            <p:ph idx="1"/>
          </p:nvPr>
        </p:nvSpPr>
        <p:spPr/>
        <p:txBody>
          <a:bodyPr>
            <a:normAutofit lnSpcReduction="10000"/>
          </a:bodyPr>
          <a:lstStyle/>
          <a:p>
            <a:r>
              <a:rPr lang="en-US" dirty="0" smtClean="0"/>
              <a:t>Math promotion</a:t>
            </a:r>
          </a:p>
          <a:p>
            <a:pPr lvl="1"/>
            <a:r>
              <a:rPr lang="en-US" dirty="0" smtClean="0"/>
              <a:t>If a student fails both semesters of a math course, he/she may retake both semesters in summer school. </a:t>
            </a:r>
            <a:endParaRPr lang="en-US" dirty="0"/>
          </a:p>
          <a:p>
            <a:pPr lvl="1"/>
            <a:r>
              <a:rPr lang="en-US" dirty="0" smtClean="0"/>
              <a:t>Students must pass at least one semester of a course in order to move on to the next course. </a:t>
            </a:r>
          </a:p>
          <a:p>
            <a:pPr lvl="1"/>
            <a:r>
              <a:rPr lang="en-US" dirty="0" smtClean="0"/>
              <a:t>If a student fails one semester of a math course and passes the other semester, he/she is required to take the semester missed in class the next year as well as starting the next math course, unless the student elects to take the course during the summer.</a:t>
            </a:r>
          </a:p>
          <a:p>
            <a:pPr lvl="1"/>
            <a:r>
              <a:rPr lang="en-US" dirty="0" smtClean="0"/>
              <a:t>Exceptions will be made for seniors if the exception meets with the approval of both parents and administrators. </a:t>
            </a:r>
            <a:endParaRPr lang="en-US" dirty="0"/>
          </a:p>
        </p:txBody>
      </p:sp>
    </p:spTree>
    <p:extLst>
      <p:ext uri="{BB962C8B-B14F-4D97-AF65-F5344CB8AC3E}">
        <p14:creationId xmlns:p14="http://schemas.microsoft.com/office/powerpoint/2010/main" val="18304337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Handbook changes</a:t>
            </a:r>
            <a:endParaRPr lang="en-US" dirty="0"/>
          </a:p>
        </p:txBody>
      </p:sp>
      <p:sp>
        <p:nvSpPr>
          <p:cNvPr id="3" name="Content Placeholder 2"/>
          <p:cNvSpPr>
            <a:spLocks noGrp="1"/>
          </p:cNvSpPr>
          <p:nvPr>
            <p:ph idx="1"/>
          </p:nvPr>
        </p:nvSpPr>
        <p:spPr/>
        <p:txBody>
          <a:bodyPr/>
          <a:lstStyle/>
          <a:p>
            <a:r>
              <a:rPr lang="en-US" dirty="0" smtClean="0"/>
              <a:t>Use and/or possession of tobacco product or related paraphernalia (including electronic cigarettes and </a:t>
            </a:r>
            <a:r>
              <a:rPr lang="en-US" dirty="0" err="1" smtClean="0"/>
              <a:t>vaping</a:t>
            </a:r>
            <a:r>
              <a:rPr lang="en-US" dirty="0" smtClean="0"/>
              <a:t>) </a:t>
            </a:r>
          </a:p>
          <a:p>
            <a:pPr lvl="1"/>
            <a:r>
              <a:rPr lang="en-US" dirty="0" smtClean="0"/>
              <a:t>1</a:t>
            </a:r>
            <a:r>
              <a:rPr lang="en-US" baseline="30000" dirty="0" smtClean="0"/>
              <a:t>st</a:t>
            </a:r>
            <a:r>
              <a:rPr lang="en-US" dirty="0" smtClean="0"/>
              <a:t> violation – 3 days ISS</a:t>
            </a:r>
          </a:p>
          <a:p>
            <a:pPr lvl="1"/>
            <a:r>
              <a:rPr lang="en-US" dirty="0" smtClean="0"/>
              <a:t>2</a:t>
            </a:r>
            <a:r>
              <a:rPr lang="en-US" baseline="30000" dirty="0" smtClean="0"/>
              <a:t>nd</a:t>
            </a:r>
            <a:r>
              <a:rPr lang="en-US" dirty="0" smtClean="0"/>
              <a:t> violation – 5 days ISS</a:t>
            </a:r>
          </a:p>
          <a:p>
            <a:r>
              <a:rPr lang="en-US" dirty="0" smtClean="0"/>
              <a:t>Dispositions for students who illegally use cell phones during standardized test administration</a:t>
            </a:r>
          </a:p>
          <a:p>
            <a:pPr lvl="1"/>
            <a:r>
              <a:rPr lang="en-US" dirty="0" smtClean="0"/>
              <a:t>Suspension with recommendation for expulsion.</a:t>
            </a:r>
            <a:endParaRPr lang="en-US" dirty="0"/>
          </a:p>
        </p:txBody>
      </p:sp>
    </p:spTree>
    <p:extLst>
      <p:ext uri="{BB962C8B-B14F-4D97-AF65-F5344CB8AC3E}">
        <p14:creationId xmlns:p14="http://schemas.microsoft.com/office/powerpoint/2010/main" val="35060082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expect success</a:t>
            </a:r>
            <a:endParaRPr lang="en-US" dirty="0"/>
          </a:p>
        </p:txBody>
      </p:sp>
      <p:sp>
        <p:nvSpPr>
          <p:cNvPr id="3" name="Content Placeholder 2"/>
          <p:cNvSpPr>
            <a:spLocks noGrp="1"/>
          </p:cNvSpPr>
          <p:nvPr>
            <p:ph idx="1"/>
          </p:nvPr>
        </p:nvSpPr>
        <p:spPr/>
        <p:txBody>
          <a:bodyPr/>
          <a:lstStyle/>
          <a:p>
            <a:r>
              <a:rPr lang="en-US" dirty="0" smtClean="0"/>
              <a:t>Have a great year!</a:t>
            </a:r>
            <a:endParaRPr lang="en-US" dirty="0"/>
          </a:p>
        </p:txBody>
      </p:sp>
    </p:spTree>
    <p:extLst>
      <p:ext uri="{BB962C8B-B14F-4D97-AF65-F5344CB8AC3E}">
        <p14:creationId xmlns:p14="http://schemas.microsoft.com/office/powerpoint/2010/main" val="3715345706"/>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Off-Campus Lunch</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 list of eligible seniors will be sent to the teachers and kept in the front office. </a:t>
            </a:r>
          </a:p>
          <a:p>
            <a:r>
              <a:rPr lang="en-US" dirty="0" smtClean="0"/>
              <a:t>Abuse of this privilege (tardiness to the next class, negative reports from downtown merchants, etc.) will result in revocation. </a:t>
            </a:r>
          </a:p>
          <a:p>
            <a:r>
              <a:rPr lang="en-US" dirty="0" smtClean="0"/>
              <a:t>Students must bring permission forms signed by parents to their 4</a:t>
            </a:r>
            <a:r>
              <a:rPr lang="en-US" baseline="30000" dirty="0" smtClean="0"/>
              <a:t>th</a:t>
            </a:r>
            <a:r>
              <a:rPr lang="en-US" dirty="0" smtClean="0"/>
              <a:t> period teacher in order to leave campus.</a:t>
            </a:r>
          </a:p>
          <a:p>
            <a:r>
              <a:rPr lang="en-US" dirty="0" smtClean="0"/>
              <a:t>4</a:t>
            </a:r>
            <a:r>
              <a:rPr lang="en-US" baseline="30000" dirty="0" smtClean="0"/>
              <a:t>th</a:t>
            </a:r>
            <a:r>
              <a:rPr lang="en-US" dirty="0" smtClean="0"/>
              <a:t> period teacher will mark students “field trip,” “present,” or “absent.” </a:t>
            </a:r>
          </a:p>
          <a:p>
            <a:r>
              <a:rPr lang="en-US" dirty="0" smtClean="0"/>
              <a:t>On 2</a:t>
            </a:r>
            <a:r>
              <a:rPr lang="en-US" baseline="30000" dirty="0" smtClean="0"/>
              <a:t>nd</a:t>
            </a:r>
            <a:r>
              <a:rPr lang="en-US" dirty="0" smtClean="0"/>
              <a:t> tardy to 5</a:t>
            </a:r>
            <a:r>
              <a:rPr lang="en-US" baseline="30000" dirty="0" smtClean="0"/>
              <a:t>th</a:t>
            </a:r>
            <a:r>
              <a:rPr lang="en-US" dirty="0" smtClean="0"/>
              <a:t> period, privilege will be revoked for the remainder of the year.</a:t>
            </a:r>
            <a:endParaRPr lang="en-US" dirty="0"/>
          </a:p>
        </p:txBody>
      </p:sp>
    </p:spTree>
    <p:extLst>
      <p:ext uri="{BB962C8B-B14F-4D97-AF65-F5344CB8AC3E}">
        <p14:creationId xmlns:p14="http://schemas.microsoft.com/office/powerpoint/2010/main" val="17323964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Graduation Rule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One diploma track </a:t>
            </a:r>
          </a:p>
          <a:p>
            <a:r>
              <a:rPr lang="en-US" dirty="0" smtClean="0"/>
              <a:t>24 units are required by the state for graduation.</a:t>
            </a:r>
          </a:p>
          <a:p>
            <a:r>
              <a:rPr lang="en-US" dirty="0" smtClean="0"/>
              <a:t>Areas of study</a:t>
            </a:r>
          </a:p>
          <a:p>
            <a:pPr lvl="1"/>
            <a:r>
              <a:rPr lang="en-US" dirty="0" smtClean="0"/>
              <a:t>English/Language Arts – 4</a:t>
            </a:r>
          </a:p>
          <a:p>
            <a:pPr lvl="1"/>
            <a:r>
              <a:rPr lang="en-US" dirty="0" smtClean="0"/>
              <a:t>Math – 4</a:t>
            </a:r>
          </a:p>
          <a:p>
            <a:pPr lvl="1"/>
            <a:r>
              <a:rPr lang="en-US" dirty="0" smtClean="0"/>
              <a:t>Science – 4 – The 4</a:t>
            </a:r>
            <a:r>
              <a:rPr lang="en-US" baseline="30000" dirty="0" smtClean="0"/>
              <a:t>th</a:t>
            </a:r>
            <a:r>
              <a:rPr lang="en-US" dirty="0" smtClean="0"/>
              <a:t> science unit may be used to meet both the science and elective requirement.</a:t>
            </a:r>
          </a:p>
          <a:p>
            <a:pPr lvl="1"/>
            <a:r>
              <a:rPr lang="en-US" dirty="0" smtClean="0"/>
              <a:t>CTAE and/or Modern Language/Latin and/or Fine Arts – 3</a:t>
            </a:r>
          </a:p>
          <a:p>
            <a:pPr lvl="1"/>
            <a:r>
              <a:rPr lang="en-US" dirty="0" smtClean="0"/>
              <a:t>Health/Physical Education – 1</a:t>
            </a:r>
          </a:p>
          <a:p>
            <a:pPr lvl="2"/>
            <a:r>
              <a:rPr lang="en-US" dirty="0" smtClean="0"/>
              <a:t>May be replaced by taking 3 years of JROTC</a:t>
            </a:r>
          </a:p>
          <a:p>
            <a:pPr lvl="1"/>
            <a:r>
              <a:rPr lang="en-US" dirty="0" smtClean="0"/>
              <a:t>Electives - 4</a:t>
            </a:r>
            <a:endParaRPr lang="en-US" dirty="0"/>
          </a:p>
        </p:txBody>
      </p:sp>
    </p:spTree>
    <p:extLst>
      <p:ext uri="{BB962C8B-B14F-4D97-AF65-F5344CB8AC3E}">
        <p14:creationId xmlns:p14="http://schemas.microsoft.com/office/powerpoint/2010/main" val="3896085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CTAE/Modern Language</a:t>
            </a:r>
            <a:endParaRPr lang="en-US" dirty="0"/>
          </a:p>
        </p:txBody>
      </p:sp>
      <p:sp>
        <p:nvSpPr>
          <p:cNvPr id="3" name="Content Placeholder 2"/>
          <p:cNvSpPr>
            <a:spLocks noGrp="1"/>
          </p:cNvSpPr>
          <p:nvPr>
            <p:ph idx="1"/>
          </p:nvPr>
        </p:nvSpPr>
        <p:spPr/>
        <p:txBody>
          <a:bodyPr/>
          <a:lstStyle/>
          <a:p>
            <a:r>
              <a:rPr lang="en-US" dirty="0" smtClean="0"/>
              <a:t>Students may earn 3 units of credit in a coherent sequence of CTAE courses through a self-selected pathway leading to college readiness and a career readiness certificate endorsed by related industries.</a:t>
            </a:r>
          </a:p>
          <a:p>
            <a:r>
              <a:rPr lang="en-US" dirty="0" smtClean="0"/>
              <a:t>Students planning to enter or transfer into a University System of Georgia institution or other post-secondary institution must take two units of the same modern language. </a:t>
            </a:r>
            <a:endParaRPr lang="en-US" dirty="0"/>
          </a:p>
        </p:txBody>
      </p:sp>
    </p:spTree>
    <p:extLst>
      <p:ext uri="{BB962C8B-B14F-4D97-AF65-F5344CB8AC3E}">
        <p14:creationId xmlns:p14="http://schemas.microsoft.com/office/powerpoint/2010/main" val="2097489022"/>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Computing in the modern world</a:t>
            </a:r>
            <a:endParaRPr lang="en-US" dirty="0"/>
          </a:p>
        </p:txBody>
      </p:sp>
      <p:sp>
        <p:nvSpPr>
          <p:cNvPr id="3" name="Content Placeholder 2"/>
          <p:cNvSpPr>
            <a:spLocks noGrp="1"/>
          </p:cNvSpPr>
          <p:nvPr>
            <p:ph idx="1"/>
          </p:nvPr>
        </p:nvSpPr>
        <p:spPr/>
        <p:txBody>
          <a:bodyPr/>
          <a:lstStyle/>
          <a:p>
            <a:r>
              <a:rPr lang="en-US" dirty="0" smtClean="0"/>
              <a:t>Graduation requirement for students entering the 9</a:t>
            </a:r>
            <a:r>
              <a:rPr lang="en-US" baseline="30000" dirty="0" smtClean="0"/>
              <a:t>th</a:t>
            </a:r>
            <a:r>
              <a:rPr lang="en-US" dirty="0" smtClean="0"/>
              <a:t> grade at CCHS in 2015-16 and subsequent years. </a:t>
            </a:r>
          </a:p>
          <a:p>
            <a:r>
              <a:rPr lang="en-US" dirty="0" smtClean="0"/>
              <a:t>Course will be taught by Mrs. </a:t>
            </a:r>
            <a:r>
              <a:rPr lang="en-US" dirty="0" err="1" smtClean="0"/>
              <a:t>Harnist</a:t>
            </a:r>
            <a:r>
              <a:rPr lang="en-US" dirty="0" smtClean="0"/>
              <a:t> from Central Georgia Technical College as part of Move On When Ready.</a:t>
            </a:r>
          </a:p>
          <a:p>
            <a:r>
              <a:rPr lang="en-US" dirty="0" smtClean="0"/>
              <a:t>Students may receive high school and college credits for the course.</a:t>
            </a:r>
            <a:endParaRPr lang="en-US" dirty="0"/>
          </a:p>
        </p:txBody>
      </p:sp>
    </p:spTree>
    <p:extLst>
      <p:ext uri="{BB962C8B-B14F-4D97-AF65-F5344CB8AC3E}">
        <p14:creationId xmlns:p14="http://schemas.microsoft.com/office/powerpoint/2010/main" val="897275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Attendance</a:t>
            </a:r>
            <a:endParaRPr lang="en-US" dirty="0"/>
          </a:p>
        </p:txBody>
      </p:sp>
      <p:sp>
        <p:nvSpPr>
          <p:cNvPr id="3" name="Content Placeholder 2"/>
          <p:cNvSpPr>
            <a:spLocks noGrp="1"/>
          </p:cNvSpPr>
          <p:nvPr>
            <p:ph idx="1"/>
          </p:nvPr>
        </p:nvSpPr>
        <p:spPr/>
        <p:txBody>
          <a:bodyPr/>
          <a:lstStyle/>
          <a:p>
            <a:r>
              <a:rPr lang="en-US" dirty="0" smtClean="0"/>
              <a:t>No more than ten absences per semester are allowed.</a:t>
            </a:r>
          </a:p>
          <a:p>
            <a:r>
              <a:rPr lang="en-US" dirty="0" smtClean="0"/>
              <a:t>Attendance appeals must be sent to the superintendent. </a:t>
            </a:r>
          </a:p>
          <a:p>
            <a:r>
              <a:rPr lang="en-US" dirty="0" smtClean="0"/>
              <a:t>In the event that the first two levels of appeal have been denied credit, students with passing grades found in violation of the above policy shall have the rights to appeal to the BOE. </a:t>
            </a:r>
            <a:endParaRPr lang="en-US" dirty="0"/>
          </a:p>
        </p:txBody>
      </p:sp>
    </p:spTree>
    <p:extLst>
      <p:ext uri="{BB962C8B-B14F-4D97-AF65-F5344CB8AC3E}">
        <p14:creationId xmlns:p14="http://schemas.microsoft.com/office/powerpoint/2010/main" val="357596717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Excused Absences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Personal illness</a:t>
            </a:r>
          </a:p>
          <a:p>
            <a:r>
              <a:rPr lang="en-US" dirty="0" smtClean="0"/>
              <a:t>Death of a family member</a:t>
            </a:r>
          </a:p>
          <a:p>
            <a:r>
              <a:rPr lang="en-US" dirty="0" smtClean="0"/>
              <a:t>Court order or an order by a governmental agency</a:t>
            </a:r>
          </a:p>
          <a:p>
            <a:r>
              <a:rPr lang="en-US" dirty="0" smtClean="0"/>
              <a:t>Celebration of state recognized religious holidays</a:t>
            </a:r>
          </a:p>
          <a:p>
            <a:r>
              <a:rPr lang="en-US" dirty="0" smtClean="0"/>
              <a:t>Conditions rendering attendance impossible or hazardous to student health or safety</a:t>
            </a:r>
          </a:p>
          <a:p>
            <a:r>
              <a:rPr lang="en-US" dirty="0" smtClean="0"/>
              <a:t>One day to register to vote</a:t>
            </a:r>
          </a:p>
          <a:p>
            <a:r>
              <a:rPr lang="en-US" dirty="0" smtClean="0"/>
              <a:t>PAGE for US or Georgia Assembly</a:t>
            </a:r>
          </a:p>
          <a:p>
            <a:r>
              <a:rPr lang="en-US" dirty="0" smtClean="0"/>
              <a:t>Attendance at a school-sanctioned or parental sanctioned event</a:t>
            </a:r>
          </a:p>
          <a:p>
            <a:r>
              <a:rPr lang="en-US" dirty="0" smtClean="0"/>
              <a:t>Visiting a parent/guardian prior to or on leave from a combat posting (up to 5 excused absences per year)</a:t>
            </a:r>
          </a:p>
        </p:txBody>
      </p:sp>
    </p:spTree>
    <p:extLst>
      <p:ext uri="{BB962C8B-B14F-4D97-AF65-F5344CB8AC3E}">
        <p14:creationId xmlns:p14="http://schemas.microsoft.com/office/powerpoint/2010/main" val="424987549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1909</TotalTime>
  <Words>2122</Words>
  <Application>Microsoft Office PowerPoint</Application>
  <PresentationFormat>On-screen Show (4:3)</PresentationFormat>
  <Paragraphs>179</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Couture</vt:lpstr>
      <vt:lpstr>Welcome Back Eagles   2015-16</vt:lpstr>
      <vt:lpstr>Reminders</vt:lpstr>
      <vt:lpstr>Reminders</vt:lpstr>
      <vt:lpstr>Off-Campus Lunch</vt:lpstr>
      <vt:lpstr>Graduation Rule</vt:lpstr>
      <vt:lpstr>CTAE/Modern Language</vt:lpstr>
      <vt:lpstr>Computing in the modern world</vt:lpstr>
      <vt:lpstr>Attendance</vt:lpstr>
      <vt:lpstr>Excused Absences</vt:lpstr>
      <vt:lpstr>Daily Attendance</vt:lpstr>
      <vt:lpstr>Teachers as advisors</vt:lpstr>
      <vt:lpstr>Assorted items</vt:lpstr>
      <vt:lpstr>Promotion– on track</vt:lpstr>
      <vt:lpstr>HOPE Scholarship</vt:lpstr>
      <vt:lpstr>Zell miller Scholarship</vt:lpstr>
      <vt:lpstr>Credit recovery</vt:lpstr>
      <vt:lpstr>Course extensions</vt:lpstr>
      <vt:lpstr>Course extensions for seniors</vt:lpstr>
      <vt:lpstr>Writers’ workshop</vt:lpstr>
      <vt:lpstr>Daily routine</vt:lpstr>
      <vt:lpstr>Schedule changes</vt:lpstr>
      <vt:lpstr>Sign out procedures</vt:lpstr>
      <vt:lpstr>Dress code</vt:lpstr>
      <vt:lpstr>Dress code</vt:lpstr>
      <vt:lpstr>Dress code</vt:lpstr>
      <vt:lpstr>Dress code infractions</vt:lpstr>
      <vt:lpstr>Tardies</vt:lpstr>
      <vt:lpstr>Iss</vt:lpstr>
      <vt:lpstr>Detention</vt:lpstr>
      <vt:lpstr>Offenses and dispositions</vt:lpstr>
      <vt:lpstr>Handbook changes</vt:lpstr>
      <vt:lpstr>Handbook changes</vt:lpstr>
      <vt:lpstr>We expect success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 Eagles   2013-14</dc:title>
  <dc:creator>Mike Campbell</dc:creator>
  <cp:lastModifiedBy>Lynda Yaughn</cp:lastModifiedBy>
  <cp:revision>34</cp:revision>
  <dcterms:created xsi:type="dcterms:W3CDTF">2007-06-07T04:02:00Z</dcterms:created>
  <dcterms:modified xsi:type="dcterms:W3CDTF">2015-09-16T13:04:29Z</dcterms:modified>
</cp:coreProperties>
</file>